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43" r:id="rId13"/>
    <p:sldId id="344" r:id="rId14"/>
    <p:sldId id="345" r:id="rId15"/>
    <p:sldId id="318" r:id="rId16"/>
    <p:sldId id="334" r:id="rId17"/>
    <p:sldId id="277" r:id="rId18"/>
    <p:sldId id="262" r:id="rId19"/>
    <p:sldId id="317" r:id="rId20"/>
    <p:sldId id="311" r:id="rId21"/>
    <p:sldId id="312" r:id="rId22"/>
    <p:sldId id="335" r:id="rId23"/>
    <p:sldId id="313" r:id="rId24"/>
    <p:sldId id="340" r:id="rId25"/>
    <p:sldId id="336" r:id="rId26"/>
    <p:sldId id="314" r:id="rId27"/>
    <p:sldId id="315" r:id="rId28"/>
    <p:sldId id="316" r:id="rId29"/>
    <p:sldId id="341" r:id="rId30"/>
    <p:sldId id="342" r:id="rId31"/>
    <p:sldId id="292" r:id="rId32"/>
    <p:sldId id="299" r:id="rId33"/>
    <p:sldId id="347" r:id="rId34"/>
    <p:sldId id="348" r:id="rId35"/>
    <p:sldId id="337" r:id="rId36"/>
    <p:sldId id="339" r:id="rId37"/>
    <p:sldId id="338" r:id="rId38"/>
    <p:sldId id="291" r:id="rId39"/>
    <p:sldId id="346" r:id="rId40"/>
    <p:sldId id="271" r:id="rId41"/>
    <p:sldId id="309" r:id="rId42"/>
    <p:sldId id="27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3294" autoAdjust="0"/>
  </p:normalViewPr>
  <p:slideViewPr>
    <p:cSldViewPr showGuides="1">
      <p:cViewPr varScale="1">
        <p:scale>
          <a:sx n="88" d="100"/>
          <a:sy n="88" d="100"/>
        </p:scale>
        <p:origin x="1190" y="77"/>
      </p:cViewPr>
      <p:guideLst>
        <p:guide orient="horz" pos="2156"/>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5/31/2024</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600" indent="-228600"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4" y="3657601"/>
            <a:ext cx="5333995" cy="2723823"/>
          </a:xfrm>
          <a:prstGeom prst="rect">
            <a:avLst/>
          </a:prstGeom>
          <a:noFill/>
        </p:spPr>
        <p:txBody>
          <a:bodyPr wrap="square" rtlCol="0">
            <a:spAutoFit/>
          </a:bodyPr>
          <a:lstStyle/>
          <a:p>
            <a:pPr>
              <a:lnSpc>
                <a:spcPct val="150000"/>
              </a:lnSpc>
              <a:buClrTx/>
              <a:buSzTx/>
              <a:buNone/>
            </a:pPr>
            <a:r>
              <a:rPr lang="en-US" dirty="0">
                <a:latin typeface="Times New Roman" panose="02020603050405020304" pitchFamily="18" charset="0"/>
                <a:cs typeface="Times New Roman" panose="02020603050405020304" pitchFamily="18" charset="0"/>
                <a:sym typeface="+mn-ea"/>
              </a:rPr>
              <a:t>1. Bhoknal Gayatri Satish (B190103011)                            2. Varpe Aditya Rajendra (B190103069)                            3. Waman Onkar Uttam (B190103073)                            4. Zanjare Shaileshkumar Gangaram (B190103076)</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7" name="Picture 6">
            <a:extLst>
              <a:ext uri="{FF2B5EF4-FFF2-40B4-BE49-F238E27FC236}">
                <a16:creationId xmlns:a16="http://schemas.microsoft.com/office/drawing/2014/main" id="{4DBEA9AE-7D5B-7C77-13CD-44F4EEC785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694654"/>
            <a:ext cx="5750052" cy="61633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BB918-43DC-FA9D-6810-7363BD7581B2}"/>
              </a:ext>
            </a:extLst>
          </p:cNvPr>
          <p:cNvSpPr>
            <a:spLocks noGrp="1"/>
          </p:cNvSpPr>
          <p:nvPr>
            <p:ph idx="1"/>
          </p:nvPr>
        </p:nvSpPr>
        <p:spPr>
          <a:xfrm>
            <a:off x="457200" y="1600204"/>
            <a:ext cx="8229600" cy="4800595"/>
          </a:xfrm>
        </p:spPr>
        <p:txBody>
          <a:bodyPr/>
          <a:lstStyle/>
          <a:p>
            <a:pPr marL="342900" lvl="0" indent="-342900" algn="just">
              <a:lnSpc>
                <a:spcPct val="150000"/>
              </a:lnSpc>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.Here the rectifier is used as a component of power supply. The 230V AC is step down to 12V AC using transformer and is rectified to 12V DC by the rectifier. LM7805 is used as the voltage regulator, which regulates the voltage to 5V [6]. </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IR sensor is used in the lobby in front of lift doors to recognize whether anyone is near the door of lift. If yes then lift automatically goes on that floor, this feature is very useful for visually and physically disabled people who otherwise will have found it difficult to press the lift button in the lobby.</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voice recognition system is the main part of this project. Voice recognition module is communication mechanism between the user and microcontroller. The project will make the use of DC motor for the moving of lift. Microcontroller is programmed, with the help of C++ programming. </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endParaRPr lang="en-IN" dirty="0"/>
          </a:p>
        </p:txBody>
      </p:sp>
      <p:sp>
        <p:nvSpPr>
          <p:cNvPr id="4" name="Title 3">
            <a:extLst>
              <a:ext uri="{FF2B5EF4-FFF2-40B4-BE49-F238E27FC236}">
                <a16:creationId xmlns:a16="http://schemas.microsoft.com/office/drawing/2014/main" id="{4E44FAE2-D9B1-4E2C-3FE7-DA22258EB157}"/>
              </a:ext>
            </a:extLst>
          </p:cNvPr>
          <p:cNvSpPr>
            <a:spLocks noGrp="1"/>
          </p:cNvSpPr>
          <p:nvPr>
            <p:ph type="title"/>
          </p:nvPr>
        </p:nvSpPr>
        <p:spPr>
          <a:xfrm>
            <a:off x="457200" y="274638"/>
            <a:ext cx="8229600" cy="11430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description</a:t>
            </a:r>
          </a:p>
        </p:txBody>
      </p:sp>
    </p:spTree>
    <p:extLst>
      <p:ext uri="{BB962C8B-B14F-4D97-AF65-F5344CB8AC3E}">
        <p14:creationId xmlns:p14="http://schemas.microsoft.com/office/powerpoint/2010/main" val="3524319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B8D6-D703-D416-029C-E328AAFDA9CC}"/>
              </a:ext>
            </a:extLst>
          </p:cNvPr>
          <p:cNvSpPr>
            <a:spLocks noGrp="1"/>
          </p:cNvSpPr>
          <p:nvPr>
            <p:ph idx="1"/>
          </p:nvPr>
        </p:nvSpPr>
        <p:spPr>
          <a:xfrm>
            <a:off x="457200" y="1036637"/>
            <a:ext cx="8229600" cy="4906963"/>
          </a:xfrm>
        </p:spPr>
        <p:txBody>
          <a:bodyPr/>
          <a:lstStyle/>
          <a:p>
            <a:pPr algn="just">
              <a:lnSpc>
                <a:spcPct val="150000"/>
              </a:lnSpc>
              <a:buFont typeface="Symbol" panose="05050102010706020507" pitchFamily="18" charset="2"/>
              <a:buChar char=""/>
            </a:pPr>
            <a:r>
              <a:rPr lang="en-US" sz="1800" dirty="0">
                <a:solidFill>
                  <a:srgbClr val="000000"/>
                </a:solidFill>
                <a:latin typeface="Times New Roman" panose="02020603050405020304" pitchFamily="18" charset="0"/>
                <a:cs typeface="Times New Roman" panose="02020603050405020304" pitchFamily="18" charset="0"/>
              </a:rPr>
              <a:t>The microcontroller processes the received voice commands using a voice recognition module. Based on the recognized voice commands, the microcontroller's control logic will determine the appropriate actions to control the elevator, interfacing with the elevator's control circuitry and motor drivers to execute the commands accurately [7]. </a:t>
            </a:r>
            <a:endParaRPr lang="en-IN" sz="1800"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Symbol" panose="05050102010706020507" pitchFamily="18" charset="2"/>
              <a:buChar char=""/>
            </a:pPr>
            <a:r>
              <a:rPr lang="en-US" sz="1800" dirty="0">
                <a:solidFill>
                  <a:srgbClr val="000000"/>
                </a:solidFill>
                <a:latin typeface="Times New Roman" panose="02020603050405020304" pitchFamily="18" charset="0"/>
                <a:cs typeface="Times New Roman" panose="02020603050405020304" pitchFamily="18" charset="0"/>
              </a:rPr>
              <a:t>Load sensors placed within the elevator continuously monitor the weight of the carriage and passengers, ensuring that the elevator does not exceed its maximum weight capacity for safe operation. Also the temperature sensor monitors temperature of motor and flame sensor finds if there is any fire in lift.</a:t>
            </a:r>
            <a:endParaRPr lang="en-IN" sz="1800" dirty="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Symbol" panose="05050102010706020507" pitchFamily="18" charset="2"/>
              <a:buChar char=""/>
            </a:pPr>
            <a:r>
              <a:rPr lang="en-US" sz="1800" dirty="0">
                <a:solidFill>
                  <a:srgbClr val="000000"/>
                </a:solidFill>
                <a:latin typeface="Times New Roman" panose="02020603050405020304" pitchFamily="18" charset="0"/>
                <a:cs typeface="Times New Roman" panose="02020603050405020304" pitchFamily="18" charset="0"/>
              </a:rPr>
              <a:t>Overall, this voice-controlled elevator system provides an innovative, user-friendly, and safe elevator experience for passengers.</a:t>
            </a:r>
            <a:endParaRPr lang="en-IN" sz="1800" dirty="0">
              <a:solidFill>
                <a:srgbClr val="00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0540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29C3EE-5AB1-EBEB-E094-E793614D5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158" y="1150699"/>
            <a:ext cx="6615684" cy="4556601"/>
          </a:xfrm>
        </p:spPr>
      </p:pic>
      <p:sp>
        <p:nvSpPr>
          <p:cNvPr id="6" name="Title 3"/>
          <p:cNvSpPr>
            <a:spLocks noGrp="1"/>
          </p:cNvSpPr>
          <p:nvPr>
            <p:ph type="title"/>
          </p:nvPr>
        </p:nvSpPr>
        <p:spPr>
          <a:xfrm>
            <a:off x="457200" y="0"/>
            <a:ext cx="8229600" cy="11430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Diagrams </a:t>
            </a:r>
          </a:p>
        </p:txBody>
      </p:sp>
      <p:sp>
        <p:nvSpPr>
          <p:cNvPr id="7" name="TextBox 6">
            <a:extLst>
              <a:ext uri="{FF2B5EF4-FFF2-40B4-BE49-F238E27FC236}">
                <a16:creationId xmlns:a16="http://schemas.microsoft.com/office/drawing/2014/main" id="{61AD8367-FF91-7117-A16D-39516B08DDD2}"/>
              </a:ext>
            </a:extLst>
          </p:cNvPr>
          <p:cNvSpPr txBox="1"/>
          <p:nvPr/>
        </p:nvSpPr>
        <p:spPr>
          <a:xfrm>
            <a:off x="3886200" y="5943600"/>
            <a:ext cx="1752600" cy="3810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Power Supply</a:t>
            </a:r>
          </a:p>
        </p:txBody>
      </p:sp>
    </p:spTree>
    <p:extLst>
      <p:ext uri="{BB962C8B-B14F-4D97-AF65-F5344CB8AC3E}">
        <p14:creationId xmlns:p14="http://schemas.microsoft.com/office/powerpoint/2010/main" val="420504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a:fillRect/>
          </a:stretch>
        </p:blipFill>
        <p:spPr>
          <a:xfrm>
            <a:off x="838200" y="729538"/>
            <a:ext cx="7467600" cy="60221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
            <a:ext cx="4572000" cy="609600"/>
          </a:xfrm>
        </p:spPr>
        <p:txBody>
          <a:bodyPr/>
          <a:lstStyle/>
          <a:p>
            <a:r>
              <a:rPr lang="en-US" sz="4000" b="1" dirty="0">
                <a:latin typeface="Times New Roman" panose="02020603050405020304" pitchFamily="18" charset="0"/>
                <a:cs typeface="Times New Roman" panose="02020603050405020304" pitchFamily="18" charset="0"/>
              </a:rPr>
              <a:t>Prototype Image</a:t>
            </a:r>
          </a:p>
        </p:txBody>
      </p:sp>
      <p:pic>
        <p:nvPicPr>
          <p:cNvPr id="8" name="Picture 7">
            <a:extLst>
              <a:ext uri="{FF2B5EF4-FFF2-40B4-BE49-F238E27FC236}">
                <a16:creationId xmlns:a16="http://schemas.microsoft.com/office/drawing/2014/main" id="{B7C974EB-3B98-2AC6-52A8-BAE98A33AC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60" y="609600"/>
            <a:ext cx="6855340" cy="6052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5092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 with dc supply</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cell </a:t>
            </a:r>
            <a:r>
              <a:rPr lang="en-US" sz="1600" dirty="0">
                <a:solidFill>
                  <a:srgbClr val="000000"/>
                </a:solidFill>
                <a:latin typeface="Times New Roman" panose="02020603050405020304" pitchFamily="18" charset="0"/>
                <a:cs typeface="Times New Roman" panose="02020603050405020304" pitchFamily="18" charset="0"/>
              </a:rPr>
              <a:t>with </a:t>
            </a:r>
            <a:r>
              <a:rPr lang="en-US" sz="1600">
                <a:solidFill>
                  <a:srgbClr val="000000"/>
                </a:solidFill>
                <a:latin typeface="Times New Roman" panose="02020603050405020304" pitchFamily="18" charset="0"/>
                <a:cs typeface="Times New Roman" panose="02020603050405020304" pitchFamily="18" charset="0"/>
              </a:rPr>
              <a:t>hx711 sensor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 (</a:t>
            </a:r>
            <a:r>
              <a:rPr lang="en-US" sz="1600" dirty="0">
                <a:solidFill>
                  <a:srgbClr val="000000"/>
                </a:solidFill>
                <a:latin typeface="Times New Roman" panose="02020603050405020304" pitchFamily="18" charset="0"/>
                <a:cs typeface="Times New Roman" panose="02020603050405020304" pitchFamily="18" charset="0"/>
              </a:rPr>
              <a:t>YL 38)</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 (ds18b20)</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module(V3)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sensors (IR-08H)</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Ultrasonic sensor (HC-SR04)</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I2C serial interface adapter module</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 (APR33A3)</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Speaker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Motor driver circuit (L293)</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p>
          <a:p>
            <a:pPr marL="742950" lvl="1"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endParaRPr lang="en-US" alt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Description of Components </a:t>
            </a:r>
          </a:p>
        </p:txBody>
      </p:sp>
      <p:sp>
        <p:nvSpPr>
          <p:cNvPr id="5" name="Content Placeholder 4"/>
          <p:cNvSpPr>
            <a:spLocks noGrp="1"/>
          </p:cNvSpPr>
          <p:nvPr>
            <p:ph idx="1"/>
          </p:nvPr>
        </p:nvSpPr>
        <p:spPr>
          <a:xfrm>
            <a:off x="27709" y="919020"/>
            <a:ext cx="5915891" cy="2795279"/>
          </a:xfrm>
        </p:spPr>
        <p:txBody>
          <a:bodyPr>
            <a:normAutofit fontScale="97500"/>
          </a:bodyPr>
          <a:lstStyle/>
          <a:p>
            <a:pPr marL="263525" indent="-263525" algn="just">
              <a:buFont typeface="+mj-lt"/>
              <a:buAutoNum type="arabicPeriod"/>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marL="182563" indent="80963" algn="just">
              <a:buNone/>
            </a:pPr>
            <a:r>
              <a:rPr lang="en-US" sz="1600" dirty="0">
                <a:latin typeface="Times New Roman" panose="02020603050405020304" pitchFamily="18" charset="0"/>
                <a:cs typeface="Times New Roman" panose="02020603050405020304" pitchFamily="18" charset="0"/>
              </a:rPr>
              <a:t>Specifications:</a:t>
            </a:r>
          </a:p>
          <a:p>
            <a:pPr marL="641350" indent="-285750"/>
            <a:r>
              <a:rPr lang="en-US" sz="1600" b="0" i="0" dirty="0">
                <a:effectLst/>
                <a:latin typeface="Times New Roman" panose="02020603050405020304" pitchFamily="18" charset="0"/>
                <a:cs typeface="Times New Roman" panose="02020603050405020304" pitchFamily="18" charset="0"/>
              </a:rPr>
              <a:t>Input Voltage:            230 V AC</a:t>
            </a:r>
          </a:p>
          <a:p>
            <a:pPr marL="641350" indent="-285750"/>
            <a:r>
              <a:rPr lang="en-US" sz="1600" b="0" i="0" dirty="0">
                <a:effectLst/>
                <a:latin typeface="Times New Roman" panose="02020603050405020304" pitchFamily="18" charset="0"/>
                <a:cs typeface="Times New Roman" panose="02020603050405020304" pitchFamily="18" charset="0"/>
              </a:rPr>
              <a:t>Output Voltage:         12 V AC</a:t>
            </a:r>
          </a:p>
          <a:p>
            <a:pPr marL="641350" indent="-285750"/>
            <a:r>
              <a:rPr lang="en-US" sz="1600" b="0" i="0" dirty="0">
                <a:effectLst/>
                <a:latin typeface="Times New Roman" panose="02020603050405020304" pitchFamily="18" charset="0"/>
                <a:cs typeface="Times New Roman" panose="02020603050405020304" pitchFamily="18" charset="0"/>
              </a:rPr>
              <a:t>Output Current:         2 A</a:t>
            </a:r>
          </a:p>
          <a:p>
            <a:pPr marL="641350" indent="-285750"/>
            <a:r>
              <a:rPr lang="en-US" sz="1600" b="0" i="0" dirty="0">
                <a:effectLst/>
                <a:latin typeface="Times New Roman" panose="02020603050405020304" pitchFamily="18" charset="0"/>
                <a:cs typeface="Times New Roman" panose="02020603050405020304" pitchFamily="18" charset="0"/>
              </a:rPr>
              <a:t>Mounting:                 Vertical mount type</a:t>
            </a:r>
          </a:p>
          <a:p>
            <a:pPr marL="641350" indent="-285750"/>
            <a:r>
              <a:rPr lang="en-US" sz="1600" b="0" i="0" dirty="0">
                <a:effectLst/>
                <a:latin typeface="Times New Roman" panose="02020603050405020304" pitchFamily="18" charset="0"/>
                <a:cs typeface="Times New Roman" panose="02020603050405020304" pitchFamily="18" charset="0"/>
              </a:rPr>
              <a:t>Winding:                   Copper</a:t>
            </a: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200400"/>
            <a:ext cx="3816925" cy="3816925"/>
          </a:xfrm>
          <a:prstGeom prst="rect">
            <a:avLst/>
          </a:prstGeom>
        </p:spPr>
      </p:pic>
      <p:sp>
        <p:nvSpPr>
          <p:cNvPr id="2" name="Content Placeholder 4">
            <a:extLst>
              <a:ext uri="{FF2B5EF4-FFF2-40B4-BE49-F238E27FC236}">
                <a16:creationId xmlns:a16="http://schemas.microsoft.com/office/drawing/2014/main" id="{7A0FF5EE-5794-1627-B916-3E81054C2F9C}"/>
              </a:ext>
            </a:extLst>
          </p:cNvPr>
          <p:cNvSpPr txBox="1">
            <a:spLocks/>
          </p:cNvSpPr>
          <p:nvPr/>
        </p:nvSpPr>
        <p:spPr>
          <a:xfrm>
            <a:off x="121920" y="4305038"/>
            <a:ext cx="5915891" cy="3143700"/>
          </a:xfrm>
          <a:prstGeom prst="rect">
            <a:avLst/>
          </a:prstGeom>
          <a:noFill/>
          <a:ln w="9525">
            <a:noFill/>
          </a:ln>
        </p:spPr>
        <p:txBody>
          <a:bodyPr>
            <a:normAutofit fontScale="97500"/>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263525" indent="-263525" algn="just">
              <a:buFont typeface="+mj-lt"/>
              <a:buAutoNum type="arabicPeriod" startAt="2"/>
            </a:pPr>
            <a:r>
              <a:rPr lang="en-US" sz="1600" b="1" dirty="0">
                <a:latin typeface="Times New Roman" panose="02020603050405020304" pitchFamily="18" charset="0"/>
                <a:cs typeface="Times New Roman" panose="02020603050405020304" pitchFamily="18" charset="0"/>
              </a:rPr>
              <a:t>Bridge rectifier with dc regulated supply: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marL="447675" indent="-184150" algn="just">
              <a:buNone/>
            </a:pPr>
            <a:r>
              <a:rPr lang="en-US" sz="1600" dirty="0">
                <a:latin typeface="Times New Roman" panose="02020603050405020304" pitchFamily="18" charset="0"/>
                <a:cs typeface="Times New Roman" panose="02020603050405020304" pitchFamily="18" charset="0"/>
              </a:rPr>
              <a:t>Specifications:</a:t>
            </a:r>
          </a:p>
          <a:p>
            <a:pPr marL="355600" indent="274638"/>
            <a:r>
              <a:rPr lang="en-US" sz="1600" b="0" i="0" dirty="0">
                <a:effectLst/>
                <a:latin typeface="Times New Roman" panose="02020603050405020304" pitchFamily="18" charset="0"/>
                <a:cs typeface="Times New Roman" panose="02020603050405020304" pitchFamily="18" charset="0"/>
              </a:rPr>
              <a:t>Input Voltage:            12 V AC</a:t>
            </a:r>
          </a:p>
          <a:p>
            <a:pPr marL="355600" indent="274638"/>
            <a:r>
              <a:rPr lang="en-US" sz="1600" b="0" i="0" dirty="0">
                <a:effectLst/>
                <a:latin typeface="Times New Roman" panose="02020603050405020304" pitchFamily="18" charset="0"/>
                <a:cs typeface="Times New Roman" panose="02020603050405020304" pitchFamily="18" charset="0"/>
              </a:rPr>
              <a:t>Output Voltage:         12 V DC</a:t>
            </a:r>
          </a:p>
          <a:p>
            <a:pPr marL="355600" indent="274638"/>
            <a:r>
              <a:rPr lang="en-US" sz="1600" b="0" i="0" dirty="0">
                <a:effectLst/>
                <a:latin typeface="Times New Roman" panose="02020603050405020304" pitchFamily="18" charset="0"/>
                <a:cs typeface="Times New Roman" panose="02020603050405020304" pitchFamily="18" charset="0"/>
              </a:rPr>
              <a:t>Output Current:         2 A</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381000"/>
            <a:ext cx="8534400" cy="4770537"/>
          </a:xfrm>
          <a:prstGeom prst="rect">
            <a:avLst/>
          </a:prstGeom>
          <a:noFill/>
        </p:spPr>
        <p:txBody>
          <a:bodyPr wrap="square" rtlCol="0">
            <a:spAutoFit/>
          </a:bodyPr>
          <a:lstStyle/>
          <a:p>
            <a:pPr marL="263525" indent="-263525" algn="just">
              <a:buFont typeface="+mj-lt"/>
              <a:buAutoNum type="arabicPeriod" startAt="3"/>
            </a:pPr>
            <a:r>
              <a:rPr lang="en-US" sz="1600" b="1" dirty="0">
                <a:latin typeface="Times New Roman" panose="02020603050405020304" pitchFamily="18" charset="0"/>
                <a:cs typeface="Times New Roman" panose="02020603050405020304" pitchFamily="18" charset="0"/>
              </a:rPr>
              <a:t>Voice recognition module(V3):</a:t>
            </a:r>
            <a:r>
              <a:rPr lang="en-US" sz="1600" dirty="0">
                <a:latin typeface="Times New Roman" panose="02020603050405020304" pitchFamily="18" charset="0"/>
                <a:cs typeface="Times New Roman" panose="02020603050405020304" pitchFamily="18" charset="0"/>
              </a:rPr>
              <a:t> </a:t>
            </a:r>
          </a:p>
          <a:p>
            <a:pPr marL="355600"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a:t>
            </a:r>
          </a:p>
          <a:p>
            <a:pPr marL="355600"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p>
          <a:p>
            <a:pPr marL="355600" lvl="1" algn="just"/>
            <a:r>
              <a:rPr lang="en-US" sz="1600" dirty="0">
                <a:latin typeface="Times New Roman" panose="02020603050405020304" pitchFamily="18" charset="0"/>
                <a:cs typeface="Times New Roman" panose="02020603050405020304" pitchFamily="18" charset="0"/>
              </a:rPr>
              <a:t>Specifications:</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Support a maximum of 80 voice commands, with each voice 1500ms (one or two words speaking).</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7 voice commands effectively at the same time.</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User-control General Pin Output.</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Analog Interface: 3.5 mm mono-channel microphone connector +  microphone pin interface.</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supply voltage: 4.5 - 5.5 V DC</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40 mA</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Recognition accuracy: 99%</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Protocol: UART/GPIO</a:t>
            </a:r>
          </a:p>
          <a:p>
            <a:pPr marL="641350" indent="-285750" fontAlgn="base">
              <a:spcBef>
                <a:spcPct val="20000"/>
              </a:spcBef>
              <a:spcAft>
                <a:spcPct val="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641350" indent="-285750" fontAlgn="base">
              <a:spcBef>
                <a:spcPct val="20000"/>
              </a:spcBef>
              <a:spcAft>
                <a:spcPct val="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63525" lvl="1" algn="just"/>
            <a:endParaRPr lang="en-IN"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42539" y="858061"/>
            <a:ext cx="4632504" cy="79455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838200"/>
            <a:ext cx="5257800" cy="5410200"/>
          </a:xfrm>
        </p:spPr>
        <p:txBody>
          <a:bodyPr>
            <a:normAutofit fontScale="85000" lnSpcReduction="10000"/>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r>
              <a:rPr lang="en-IN" sz="1800" dirty="0">
                <a:latin typeface="Times New Roman" panose="02020603050405020304" pitchFamily="18" charset="0"/>
                <a:cs typeface="Times New Roman" panose="02020603050405020304" pitchFamily="18" charset="0"/>
              </a:rPr>
              <a:t>Block diagram description</a:t>
            </a: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Circuit Diagram</a:t>
            </a:r>
          </a:p>
          <a:p>
            <a:pPr>
              <a:lnSpc>
                <a:spcPct val="100000"/>
              </a:lnSpc>
            </a:pPr>
            <a:r>
              <a:rPr lang="en-US" sz="1800" dirty="0">
                <a:latin typeface="Times New Roman" panose="02020603050405020304" pitchFamily="18" charset="0"/>
                <a:cs typeface="Times New Roman" panose="02020603050405020304" pitchFamily="18" charset="0"/>
              </a:rPr>
              <a:t>Prototype images</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r>
              <a:rPr lang="en-US" sz="1800" dirty="0">
                <a:latin typeface="Times New Roman" panose="02020603050405020304" pitchFamily="18" charset="0"/>
                <a:cs typeface="Times New Roman" panose="02020603050405020304" pitchFamily="18" charset="0"/>
              </a:rPr>
              <a:t>Description of Components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Results</a:t>
            </a:r>
          </a:p>
          <a:p>
            <a:pPr>
              <a:lnSpc>
                <a:spcPct val="100000"/>
              </a:lnSpc>
            </a:pPr>
            <a:r>
              <a:rPr lang="en-US" sz="1800" dirty="0">
                <a:latin typeface="Times New Roman" panose="02020603050405020304" pitchFamily="18" charset="0"/>
                <a:cs typeface="Times New Roman" panose="02020603050405020304" pitchFamily="18" charset="0"/>
              </a:rPr>
              <a:t>Advantages</a:t>
            </a:r>
          </a:p>
          <a:p>
            <a:pPr>
              <a:lnSpc>
                <a:spcPct val="100000"/>
              </a:lnSpc>
            </a:pPr>
            <a:r>
              <a:rPr lang="en-US" sz="1800" dirty="0">
                <a:latin typeface="Times New Roman" panose="02020603050405020304" pitchFamily="18" charset="0"/>
                <a:cs typeface="Times New Roman" panose="02020603050405020304" pitchFamily="18" charset="0"/>
              </a:rPr>
              <a:t>Limitation</a:t>
            </a:r>
          </a:p>
          <a:p>
            <a:pPr>
              <a:lnSpc>
                <a:spcPct val="100000"/>
              </a:lnSpc>
            </a:pPr>
            <a:r>
              <a:rPr lang="en-US" sz="1800" dirty="0">
                <a:latin typeface="Times New Roman" panose="02020603050405020304" pitchFamily="18" charset="0"/>
                <a:cs typeface="Times New Roman" panose="02020603050405020304" pitchFamily="18" charset="0"/>
              </a:rPr>
              <a:t>Application</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Future Scope</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400800"/>
          </a:xfrm>
        </p:spPr>
        <p:txBody>
          <a:bodyPr/>
          <a:lstStyle/>
          <a:p>
            <a:pPr marL="263525" indent="-263525" algn="just">
              <a:lnSpc>
                <a:spcPct val="150000"/>
              </a:lnSpc>
              <a:buFont typeface="+mj-lt"/>
              <a:buAutoNum type="arabicPeriod" startAt="4"/>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355600" lvl="1" indent="0" algn="just" rtl="0">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355600" indent="0" fontAlgn="ctr">
              <a:buNone/>
            </a:pPr>
            <a:r>
              <a:rPr lang="en-US" sz="1600" dirty="0">
                <a:latin typeface="Times New Roman" panose="02020603050405020304" pitchFamily="18" charset="0"/>
                <a:cs typeface="Times New Roman" panose="02020603050405020304" pitchFamily="18" charset="0"/>
              </a:rPr>
              <a:t>Specifications: </a:t>
            </a:r>
          </a:p>
          <a:p>
            <a:pPr marL="720725" indent="-18256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supply voltage: 7 - 12 V DC</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be used as PWM outputs)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Reset button</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720725" indent="-182563" algn="l">
              <a:buNone/>
            </a:pPr>
            <a:r>
              <a:rPr lang="en-US" sz="1600" dirty="0">
                <a:latin typeface="Times New Roman" panose="02020603050405020304" pitchFamily="18" charset="0"/>
                <a:cs typeface="Times New Roman" panose="02020603050405020304" pitchFamily="18" charset="0"/>
              </a:rPr>
              <a:t>       is used for the bootloader)</a:t>
            </a:r>
          </a:p>
          <a:p>
            <a:pPr marL="720725" indent="-182563" algn="l">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743200"/>
            <a:ext cx="5486400" cy="3543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656782" cy="4114800"/>
          </a:xfrm>
        </p:spPr>
        <p:txBody>
          <a:bodyPr/>
          <a:lstStyle/>
          <a:p>
            <a:pPr marL="263525" indent="-263525" algn="just">
              <a:lnSpc>
                <a:spcPct val="150000"/>
              </a:lnSpc>
              <a:buFont typeface="+mj-lt"/>
              <a:buAutoNum type="arabicPeriod" startAt="5"/>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355600" indent="-263525" algn="just">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355600" indent="0" algn="just">
              <a:lnSpc>
                <a:spcPct val="150000"/>
              </a:lnSpc>
              <a:buNone/>
            </a:pPr>
            <a:r>
              <a:rPr lang="en-US" sz="1600" dirty="0">
                <a:latin typeface="Times New Roman" panose="02020603050405020304" pitchFamily="18" charset="0"/>
                <a:cs typeface="Times New Roman" panose="02020603050405020304" pitchFamily="18" charset="0"/>
              </a:rPr>
              <a:t>Specifications: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marL="630238" indent="-182563" algn="just"/>
            <a:r>
              <a:rPr lang="en-US" sz="1600" dirty="0">
                <a:latin typeface="Times New Roman" panose="02020603050405020304" pitchFamily="18" charset="0"/>
                <a:cs typeface="Times New Roman" panose="02020603050405020304" pitchFamily="18" charset="0"/>
              </a:rPr>
              <a:t>Character pixels: 5 W x 7 H</a:t>
            </a:r>
          </a:p>
          <a:p>
            <a:pPr marL="630238" indent="-182563" algn="just"/>
            <a:r>
              <a:rPr lang="en-US" sz="1600" dirty="0">
                <a:latin typeface="Times New Roman" panose="02020603050405020304" pitchFamily="18" charset="0"/>
                <a:cs typeface="Times New Roman" panose="02020603050405020304" pitchFamily="18" charset="0"/>
              </a:rPr>
              <a:t>Total pins: 16</a:t>
            </a:r>
          </a:p>
          <a:p>
            <a:pPr marL="630238" indent="-182563" algn="just"/>
            <a:r>
              <a:rPr lang="en-US" sz="1600" dirty="0">
                <a:latin typeface="Times New Roman" panose="02020603050405020304" pitchFamily="18" charset="0"/>
                <a:cs typeface="Times New Roman" panose="02020603050405020304" pitchFamily="18" charset="0"/>
              </a:rPr>
              <a:t>Data pins: 8 (D0 to D7)</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819400"/>
            <a:ext cx="5238095" cy="42048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8B5B3-02E8-BDB1-A1EE-B2B51A7BF670}"/>
              </a:ext>
            </a:extLst>
          </p:cNvPr>
          <p:cNvSpPr>
            <a:spLocks noGrp="1"/>
          </p:cNvSpPr>
          <p:nvPr>
            <p:ph idx="1"/>
          </p:nvPr>
        </p:nvSpPr>
        <p:spPr>
          <a:xfrm>
            <a:off x="0" y="365916"/>
            <a:ext cx="8610600" cy="5668967"/>
          </a:xfrm>
        </p:spPr>
        <p:txBody>
          <a:bodyPr/>
          <a:lstStyle/>
          <a:p>
            <a:pPr marL="263525" indent="-263525">
              <a:buFont typeface="+mj-lt"/>
              <a:buAutoNum type="arabicPeriod" startAt="6"/>
            </a:pPr>
            <a:r>
              <a:rPr lang="en-IN" sz="1600" b="1" dirty="0">
                <a:latin typeface="Times New Roman" panose="02020603050405020304" pitchFamily="18" charset="0"/>
                <a:cs typeface="Times New Roman" panose="02020603050405020304" pitchFamily="18" charset="0"/>
              </a:rPr>
              <a:t>I2C serial interface adapter module:</a:t>
            </a:r>
          </a:p>
          <a:p>
            <a:pPr marL="355600" indent="0" algn="just">
              <a:buNone/>
            </a:pPr>
            <a:r>
              <a:rPr lang="en-US" sz="1600" dirty="0">
                <a:latin typeface="Times New Roman" panose="02020603050405020304" pitchFamily="18" charset="0"/>
                <a:cs typeface="Times New Roman" panose="02020603050405020304" pitchFamily="18" charset="0"/>
              </a:rPr>
              <a:t>This LCD I2C adapter module is designed to fit directly below the standard 16x2 LCD display. Then through this module, the LCD can communicate through I2C protocol which requires only 2 pins from the controller side and then uses the PCF8574 IC to receive data from I2C and display them on the LCD screen.</a:t>
            </a:r>
            <a:endParaRPr lang="en-IN" sz="1600" dirty="0">
              <a:latin typeface="Times New Roman" panose="02020603050405020304" pitchFamily="18" charset="0"/>
              <a:cs typeface="Times New Roman" panose="02020603050405020304" pitchFamily="18" charset="0"/>
            </a:endParaRPr>
          </a:p>
          <a:p>
            <a:pPr marL="0" indent="355600">
              <a:buNone/>
            </a:pPr>
            <a:r>
              <a:rPr lang="en-IN"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Supply: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have 8 modules on a single I2C bus (change address via solder jumpers)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Backlight of the LCD display can be enabled or disabled via a jumper on the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Serial I2C control of LCD display using PCF8574</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Contrast of the LCD screen control via a potentiometer</a:t>
            </a:r>
          </a:p>
          <a:p>
            <a:pPr marL="0" indent="355600">
              <a:buNone/>
            </a:pP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AF76CDA-9580-AB7A-F2F6-18EABD6C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2971800"/>
            <a:ext cx="5562600" cy="3708400"/>
          </a:xfrm>
          <a:prstGeom prst="rect">
            <a:avLst/>
          </a:prstGeom>
        </p:spPr>
      </p:pic>
    </p:spTree>
    <p:extLst>
      <p:ext uri="{BB962C8B-B14F-4D97-AF65-F5344CB8AC3E}">
        <p14:creationId xmlns:p14="http://schemas.microsoft.com/office/powerpoint/2010/main" val="14826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 y="381000"/>
            <a:ext cx="8600440" cy="6617852"/>
          </a:xfrm>
        </p:spPr>
        <p:txBody>
          <a:bodyPr/>
          <a:lstStyle/>
          <a:p>
            <a:pPr marL="263525" indent="-263525" algn="just">
              <a:lnSpc>
                <a:spcPct val="150000"/>
              </a:lnSpc>
              <a:buFont typeface="+mj-lt"/>
              <a:buAutoNum type="arabicPeriod" startAt="7"/>
            </a:pPr>
            <a:r>
              <a:rPr lang="en-US" sz="1600" b="1" dirty="0">
                <a:latin typeface="Times New Roman" panose="02020603050405020304" pitchFamily="18" charset="0"/>
                <a:cs typeface="Times New Roman" panose="02020603050405020304" pitchFamily="18" charset="0"/>
              </a:rPr>
              <a:t>Ultrasonic Sensor(HC-SR04):</a:t>
            </a:r>
          </a:p>
          <a:p>
            <a:pPr marL="355600" indent="0" algn="just">
              <a:buNone/>
            </a:pPr>
            <a:r>
              <a:rPr lang="en-US" sz="1600" dirty="0">
                <a:latin typeface="Times New Roman" panose="02020603050405020304" pitchFamily="18" charset="0"/>
                <a:cs typeface="Times New Roman" panose="02020603050405020304" pitchFamily="18" charset="0"/>
              </a:rPr>
              <a:t>This HC-SR04-Ultrasonic Range Finder is a very popular sensor that is found in many applications where it requires measuring distance and detecting objects.</a:t>
            </a:r>
          </a:p>
          <a:p>
            <a:pPr marL="355600" indent="0" algn="just">
              <a:buNone/>
            </a:pPr>
            <a:r>
              <a:rPr lang="en-US" sz="1600" dirty="0">
                <a:latin typeface="Times New Roman" panose="02020603050405020304" pitchFamily="18" charset="0"/>
                <a:cs typeface="Times New Roman" panose="02020603050405020304" pitchFamily="18" charset="0"/>
              </a:rPr>
              <a:t>The module has two eyes like projects in the front which forms the Ultrasonic transmitter and Receiver.</a:t>
            </a:r>
          </a:p>
          <a:p>
            <a:pPr marL="355600" indent="0" algn="just">
              <a:buNone/>
            </a:pPr>
            <a:r>
              <a:rPr lang="en-US" sz="1600" dirty="0">
                <a:latin typeface="Times New Roman" panose="02020603050405020304" pitchFamily="18" charset="0"/>
                <a:cs typeface="Times New Roman" panose="02020603050405020304" pitchFamily="18" charset="0"/>
              </a:rPr>
              <a:t>It offers excellent range accuracy and stable readings in an easy-to-use package. Its operation is not affected by sunlight or black material.</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Supply: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Current: 15 mA</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Frequency: 40 kHz</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Ranging Distance : 2 cm – 400 cm</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Resolution : 0.3 cm</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Measuring Angle: 15</a:t>
            </a:r>
            <a:r>
              <a:rPr lang="en-I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Trigger Input Pulse width: 10 µS</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8E6F21D8-268F-C3F7-AA1F-DE88EB61E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823026"/>
            <a:ext cx="3733800" cy="3733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610600" cy="6617852"/>
          </a:xfrm>
        </p:spPr>
        <p:txBody>
          <a:bodyPr/>
          <a:lstStyle/>
          <a:p>
            <a:pPr marL="263525" indent="-263525" algn="just">
              <a:lnSpc>
                <a:spcPct val="150000"/>
              </a:lnSpc>
              <a:buFont typeface="+mj-lt"/>
              <a:buAutoNum type="arabicPeriod" startAt="8"/>
            </a:pPr>
            <a:r>
              <a:rPr lang="en-US" sz="1600" b="1" dirty="0">
                <a:latin typeface="Times New Roman" panose="02020603050405020304" pitchFamily="18" charset="0"/>
                <a:cs typeface="Times New Roman" panose="02020603050405020304" pitchFamily="18" charset="0"/>
              </a:rPr>
              <a:t>Audio player module(APR33A3):</a:t>
            </a:r>
            <a:r>
              <a:rPr lang="en-US" sz="1600" dirty="0">
                <a:latin typeface="Times New Roman" panose="02020603050405020304" pitchFamily="18" charset="0"/>
                <a:cs typeface="Times New Roman" panose="02020603050405020304" pitchFamily="18" charset="0"/>
              </a:rPr>
              <a:t> </a:t>
            </a:r>
          </a:p>
          <a:p>
            <a:pPr marL="355600" indent="0" algn="just">
              <a:buNone/>
            </a:pPr>
            <a:r>
              <a:rPr lang="en-US" sz="1600" dirty="0">
                <a:latin typeface="Times New Roman" panose="02020603050405020304" pitchFamily="18" charset="0"/>
                <a:cs typeface="Times New Roman" panose="02020603050405020304" pitchFamily="18" charset="0"/>
              </a:rPr>
              <a:t>The APR33A3 Voice Recorder and Playback Module is an incredible device that allows users to particularly record and playback audio files with ease. It features a built-in microphone, support for multiple audio formats, and significantly a 3.5mm headphone jack. It’s a great choice in any case for anyone looking to quickly and easily capture voice recordings and playback them back with clear audio quality.</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voltage: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500 mA</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Number of Channels: 8 Channel</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Recording time on all the 8 Channels: 10 min</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 On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Speaker: 1/2 W Speaker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Playback and Recording Switch</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Status Indicator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 Board Gain controller.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 TTL Interface Pins with respect to Ground (not soldered on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 board AUX Jack for the easy interface of the Mobile Phone and Laptop.</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Output: Amplified Speaker Output through LM386 Audio Amplifier</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a:extLst>
              <a:ext uri="{FF2B5EF4-FFF2-40B4-BE49-F238E27FC236}">
                <a16:creationId xmlns:a16="http://schemas.microsoft.com/office/drawing/2014/main" id="{6113AA16-13E0-C9C5-1CB9-8E008DEFA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905000"/>
            <a:ext cx="4442691" cy="3283018"/>
          </a:xfrm>
          <a:prstGeom prst="rect">
            <a:avLst/>
          </a:prstGeom>
        </p:spPr>
      </p:pic>
    </p:spTree>
    <p:extLst>
      <p:ext uri="{BB962C8B-B14F-4D97-AF65-F5344CB8AC3E}">
        <p14:creationId xmlns:p14="http://schemas.microsoft.com/office/powerpoint/2010/main" val="257219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49" y="304800"/>
            <a:ext cx="8434251" cy="2743200"/>
          </a:xfrm>
        </p:spPr>
        <p:txBody>
          <a:bodyPr/>
          <a:lstStyle/>
          <a:p>
            <a:pPr marL="269875" indent="-269875" algn="just">
              <a:lnSpc>
                <a:spcPct val="150000"/>
              </a:lnSpc>
              <a:buFont typeface="+mj-lt"/>
              <a:buAutoNum type="arabicPeriod" startAt="9"/>
            </a:pPr>
            <a:r>
              <a:rPr lang="en-US" sz="1600" b="1" dirty="0">
                <a:latin typeface="Times New Roman" panose="02020603050405020304" pitchFamily="18" charset="0"/>
                <a:cs typeface="Times New Roman" panose="02020603050405020304" pitchFamily="18" charset="0"/>
              </a:rPr>
              <a:t>Speaker:</a:t>
            </a:r>
          </a:p>
          <a:p>
            <a:pPr marL="355600" indent="0" algn="just">
              <a:buNone/>
            </a:pPr>
            <a:r>
              <a:rPr lang="en-US" sz="1600" dirty="0">
                <a:latin typeface="Times New Roman" panose="02020603050405020304" pitchFamily="18" charset="0"/>
                <a:cs typeface="Times New Roman" panose="02020603050405020304" pitchFamily="18" charset="0"/>
              </a:rPr>
              <a:t>This speaker cone is mostly used for low power circuits. It is used in this project for playing audio cues related to lift. </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power: 0.5 W</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impedance: 8 Ω</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Frequency response: 45 kHz</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Noise ratio: 92 ± 3 (dB)</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Diameter: 36 mm</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3E519047-3E9D-DE6C-EBB4-D7529015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8887" y="1124187"/>
            <a:ext cx="2154626" cy="2223068"/>
          </a:xfrm>
          <a:prstGeom prst="rect">
            <a:avLst/>
          </a:prstGeom>
        </p:spPr>
      </p:pic>
      <p:sp>
        <p:nvSpPr>
          <p:cNvPr id="6" name="Content Placeholder 2">
            <a:extLst>
              <a:ext uri="{FF2B5EF4-FFF2-40B4-BE49-F238E27FC236}">
                <a16:creationId xmlns:a16="http://schemas.microsoft.com/office/drawing/2014/main" id="{78D2AC06-CAB2-1523-6F76-30210CFA59D1}"/>
              </a:ext>
            </a:extLst>
          </p:cNvPr>
          <p:cNvSpPr txBox="1">
            <a:spLocks/>
          </p:cNvSpPr>
          <p:nvPr/>
        </p:nvSpPr>
        <p:spPr>
          <a:xfrm>
            <a:off x="-37011" y="3510746"/>
            <a:ext cx="8434251" cy="3271054"/>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gn="just">
              <a:lnSpc>
                <a:spcPct val="150000"/>
              </a:lnSpc>
              <a:buFont typeface="+mj-lt"/>
              <a:buAutoNum type="arabicPeriod" startAt="10"/>
            </a:pPr>
            <a:r>
              <a:rPr lang="en-US" sz="1600" b="1" dirty="0">
                <a:latin typeface="Times New Roman" panose="02020603050405020304" pitchFamily="18" charset="0"/>
                <a:cs typeface="Times New Roman" panose="02020603050405020304" pitchFamily="18" charset="0"/>
              </a:rPr>
              <a:t>Push button:</a:t>
            </a:r>
          </a:p>
          <a:p>
            <a:pPr marL="355600" indent="0" algn="just">
              <a:buFontTx/>
              <a:buNone/>
            </a:pP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rating: 24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rating: 50 mA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Insulation resistance: 100 M</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force: 2.55±0.69 N</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Contact resistance: 100 m</a:t>
            </a:r>
            <a:r>
              <a:rPr lang="el-GR" sz="1600" dirty="0">
                <a:latin typeface="Times New Roman" panose="02020603050405020304" pitchFamily="18" charset="0"/>
                <a:cs typeface="Times New Roman" panose="02020603050405020304" pitchFamily="18" charset="0"/>
              </a:rPr>
              <a:t>Ω</a:t>
            </a:r>
            <a:endParaRPr lang="en-US" sz="1600" dirty="0">
              <a:latin typeface="Times New Roman" panose="02020603050405020304" pitchFamily="18" charset="0"/>
              <a:cs typeface="Times New Roman" panose="02020603050405020304" pitchFamily="18" charset="0"/>
            </a:endParaRP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temperature range: -20 to +70 °C</a:t>
            </a:r>
          </a:p>
          <a:p>
            <a:pPr marL="0" indent="0" algn="just">
              <a:lnSpc>
                <a:spcPct val="150000"/>
              </a:lnSpc>
              <a:buFontTx/>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724401"/>
            <a:ext cx="1524000" cy="1524000"/>
          </a:xfrm>
          <a:prstGeom prst="rect">
            <a:avLst/>
          </a:prstGeom>
        </p:spPr>
      </p:pic>
    </p:spTree>
    <p:extLst>
      <p:ext uri="{BB962C8B-B14F-4D97-AF65-F5344CB8AC3E}">
        <p14:creationId xmlns:p14="http://schemas.microsoft.com/office/powerpoint/2010/main" val="252583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47992"/>
            <a:ext cx="8534400" cy="2677656"/>
          </a:xfrm>
          <a:prstGeom prst="rect">
            <a:avLst/>
          </a:prstGeom>
          <a:noFill/>
        </p:spPr>
        <p:txBody>
          <a:bodyPr wrap="square" rtlCol="0">
            <a:spAutoFit/>
          </a:bodyPr>
          <a:lstStyle/>
          <a:p>
            <a:pPr marL="342900" indent="-342900" algn="just">
              <a:lnSpc>
                <a:spcPct val="150000"/>
              </a:lnSpc>
              <a:buFont typeface="+mj-lt"/>
              <a:buAutoNum type="arabicPeriod" startAt="11"/>
            </a:pPr>
            <a:r>
              <a:rPr lang="en-US" sz="1600" b="1" dirty="0">
                <a:latin typeface="Times New Roman" panose="02020603050405020304" pitchFamily="18" charset="0"/>
                <a:cs typeface="Times New Roman" panose="02020603050405020304" pitchFamily="18" charset="0"/>
              </a:rPr>
              <a:t>Motor Driver circuit(L293):</a:t>
            </a:r>
            <a:r>
              <a:rPr lang="en-US" sz="1600" dirty="0">
                <a:latin typeface="Times New Roman" panose="02020603050405020304" pitchFamily="18" charset="0"/>
                <a:cs typeface="Times New Roman" panose="02020603050405020304" pitchFamily="18" charset="0"/>
              </a:rPr>
              <a:t> </a:t>
            </a: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L293D Motor Driver Module is a medium power motor driver perfect for driving DC Motors and Stepper Motors. It uses the popular L293 motor driver IC. It can drive 4 DC motors on and off, or drive 2 DC motors with directional and speed control.</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supply voltage: 4.5 V to 12 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Motor voltage output VCC: 4.5V to 36V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Peak motor current: 1.2 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Transition time: 300 ns</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8EDEE1-5BC3-8189-973E-0020770CF1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9695" y="457200"/>
            <a:ext cx="3657605" cy="3657605"/>
          </a:xfrm>
          <a:prstGeom prst="rect">
            <a:avLst/>
          </a:prstGeom>
        </p:spPr>
      </p:pic>
      <p:sp>
        <p:nvSpPr>
          <p:cNvPr id="2" name="TextBox 1"/>
          <p:cNvSpPr txBox="1"/>
          <p:nvPr/>
        </p:nvSpPr>
        <p:spPr>
          <a:xfrm>
            <a:off x="0" y="3429000"/>
            <a:ext cx="8686800" cy="3268587"/>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 typeface="+mj-lt"/>
              <a:buAutoNum type="arabicPeriod" startAt="12"/>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a:t>
            </a:r>
          </a:p>
          <a:p>
            <a:pPr marL="355600" algn="just" fontAlgn="base">
              <a:spcBef>
                <a:spcPct val="20000"/>
              </a:spcBef>
              <a:spcAft>
                <a:spcPct val="0"/>
              </a:spcAft>
              <a:defRPr/>
            </a:pPr>
            <a:r>
              <a:rPr lang="en-US" sz="1600" dirty="0">
                <a:latin typeface="Times New Roman" panose="02020603050405020304" pitchFamily="18" charset="0"/>
                <a:cs typeface="Times New Roman" panose="02020603050405020304" pitchFamily="18" charset="0"/>
              </a:rPr>
              <a:t>These motor is simple DC Motor featuring gears for the shaft for obtaining the optimal performance characteristics. They are known as Center Shaft DC Geared Motors because their shaft extends through the center of their gearbox assembly. We are using it for moving lift up-down.</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Speed: 200 RPM</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12 V DC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Current Max: 300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No-Load Current: 60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Torque: 1.5 kg-cm</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Stall Torque: 5.4 kg-cm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867400" y="4646460"/>
            <a:ext cx="3200400" cy="18501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86" y="381000"/>
            <a:ext cx="8610600" cy="5834289"/>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 typeface="+mj-lt"/>
              <a:buAutoNum type="arabicPeriod" startAt="13"/>
              <a:defRPr/>
            </a:pPr>
            <a:r>
              <a:rPr lang="en-US" sz="1600" b="1" dirty="0">
                <a:solidFill>
                  <a:srgbClr val="000000"/>
                </a:solidFill>
                <a:latin typeface="Times New Roman" panose="02020603050405020304" pitchFamily="18" charset="0"/>
                <a:cs typeface="Times New Roman" panose="02020603050405020304" pitchFamily="18" charset="0"/>
              </a:rPr>
              <a:t>Temperature sensor (ds18b20):</a:t>
            </a: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The DS18B20 is a programmable digital temperature sensor that communicates using the 1-Wire method. It doesn't require any external components to operate. We have used it to measure the temperature of DC motor to avoid overheating of motor.</a:t>
            </a:r>
          </a:p>
          <a:p>
            <a:pPr marL="355600" algn="just" fontAlgn="base">
              <a:spcBef>
                <a:spcPct val="20000"/>
              </a:spcBef>
              <a:spcAft>
                <a:spcPct val="0"/>
              </a:spcAft>
            </a:pPr>
            <a:endParaRPr lang="en-US" sz="1600" dirty="0">
              <a:latin typeface="Times New Roman" panose="02020603050405020304" pitchFamily="18" charset="0"/>
              <a:cs typeface="Times New Roman" panose="02020603050405020304" pitchFamily="18" charset="0"/>
            </a:endParaRP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Temperature range: -55°C to +125°C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Accuracy: ±0.5°C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Output resolution: 9-bit to 12-bit (programmable)</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3V to 5V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Consumption: 1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Conversion time: 750ms at 12-bit</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Standby current: Typically 3µA at +125°C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Unique 64 bit ID burned into chip.</a:t>
            </a: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08EFDB-EC2B-4F47-7E13-BC97D1B3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905000"/>
            <a:ext cx="3200698" cy="3965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63583"/>
            <a:ext cx="8610600" cy="6477000"/>
          </a:xfrm>
        </p:spPr>
        <p:txBody>
          <a:bodyPr/>
          <a:lstStyle/>
          <a:p>
            <a:pPr marL="357188" indent="-357188" algn="just">
              <a:lnSpc>
                <a:spcPct val="150000"/>
              </a:lnSpc>
              <a:buFont typeface="+mj-lt"/>
              <a:buAutoNum type="arabicPeriod" startAt="14"/>
              <a:defRPr/>
            </a:pPr>
            <a:r>
              <a:rPr lang="en-US" sz="1600" b="1" dirty="0">
                <a:solidFill>
                  <a:srgbClr val="000000"/>
                </a:solidFill>
                <a:latin typeface="Times New Roman" panose="02020603050405020304" pitchFamily="18" charset="0"/>
                <a:cs typeface="Times New Roman" panose="02020603050405020304" pitchFamily="18" charset="0"/>
              </a:rPr>
              <a:t>IR sensor(IR-08H):</a:t>
            </a:r>
            <a:r>
              <a:rPr lang="en-US" sz="1600" dirty="0">
                <a:solidFill>
                  <a:srgbClr val="000000"/>
                </a:solidFill>
                <a:latin typeface="Times New Roman" panose="02020603050405020304" pitchFamily="18" charset="0"/>
                <a:cs typeface="Times New Roman" panose="02020603050405020304" pitchFamily="18" charset="0"/>
              </a:rPr>
              <a:t> </a:t>
            </a:r>
          </a:p>
          <a:p>
            <a:pPr marL="539750" indent="-180975" algn="just" rtl="0"/>
            <a:r>
              <a:rPr lang="en-US" sz="1600" dirty="0">
                <a:latin typeface="Times New Roman" panose="02020603050405020304" pitchFamily="18" charset="0"/>
                <a:cs typeface="Times New Roman" panose="02020603050405020304" pitchFamily="18" charset="0"/>
              </a:rPr>
              <a:t>Infrared IR Sensor Module (Active Low) has a pair of infrared transmitting and receiving tubes. When the transmitted light waves are reflected back, the reflected IR waves will be received by the receiver tube. The onboard comparator circuitry does the processing and the green indicator LED comes to life. </a:t>
            </a:r>
          </a:p>
          <a:p>
            <a:pPr marL="539750" indent="-180975" algn="just" rtl="0"/>
            <a:r>
              <a:rPr lang="en-US" sz="1600" dirty="0">
                <a:latin typeface="Times New Roman" panose="02020603050405020304" pitchFamily="18" charset="0"/>
                <a:cs typeface="Times New Roman" panose="02020603050405020304" pitchFamily="18" charset="0"/>
              </a:rPr>
              <a:t>The module features a 4 wire interface with VCC, GND, EN and an OUTPUT pin on its tail. It works fine with 3.3 to 5V levels. Upon hindrance/reflectance, the output pin gives out a digital signal (a low-level signal)</a:t>
            </a:r>
          </a:p>
          <a:p>
            <a:pPr marL="539750" indent="-180975" algn="just" rtl="0"/>
            <a:r>
              <a:rPr lang="en-US" sz="1600" dirty="0">
                <a:latin typeface="Times New Roman" panose="02020603050405020304" pitchFamily="18" charset="0"/>
                <a:cs typeface="Times New Roman" panose="02020603050405020304" pitchFamily="18" charset="0"/>
              </a:rPr>
              <a:t>We are using it in lobby of each floor to detect human presence in front of lift door at that particular floor.</a:t>
            </a:r>
          </a:p>
          <a:p>
            <a:pPr marL="358775" indent="0" algn="just" rtl="0">
              <a:buNone/>
            </a:pPr>
            <a:endParaRPr lang="en-US" sz="1600" dirty="0">
              <a:latin typeface="Times New Roman" panose="02020603050405020304" pitchFamily="18" charset="0"/>
              <a:cs typeface="Times New Roman" panose="02020603050405020304" pitchFamily="18" charset="0"/>
            </a:endParaRPr>
          </a:p>
          <a:p>
            <a:pPr marL="355600" indent="0" algn="just" rtl="0">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Operating Voltage: 3.6 - 5 V DC</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Supply current: 20 mA</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Angle: 35°</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Distance Measuring Range: 2 – 30 cm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I/O pins are 5V and 3.3V compliant</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Built-in Ambient Light Sensor</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Range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Frequency</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LED Indicators</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405862-ABFD-A513-9ABD-5F261A8F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002437" y="3429000"/>
            <a:ext cx="5056322" cy="23865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534400" cy="6477000"/>
          </a:xfrm>
        </p:spPr>
        <p:txBody>
          <a:bodyPr/>
          <a:lstStyle/>
          <a:p>
            <a:pPr algn="just">
              <a:lnSpc>
                <a:spcPct val="150000"/>
              </a:lnSpc>
              <a:buFont typeface="+mj-lt"/>
              <a:buAutoNum type="arabicPeriod" startAt="15"/>
              <a:defRPr/>
            </a:pPr>
            <a:r>
              <a:rPr lang="en-US" sz="1600" b="1" dirty="0">
                <a:solidFill>
                  <a:srgbClr val="000000"/>
                </a:solidFill>
                <a:latin typeface="Times New Roman" panose="02020603050405020304" pitchFamily="18" charset="0"/>
                <a:cs typeface="Times New Roman" panose="02020603050405020304" pitchFamily="18" charset="0"/>
              </a:rPr>
              <a:t>Flame sensor(YL 38):</a:t>
            </a:r>
          </a:p>
          <a:p>
            <a:pPr marL="355600" indent="0" algn="just" rtl="0">
              <a:buNone/>
              <a:defRPr/>
            </a:pPr>
            <a:r>
              <a:rPr lang="en-US" sz="1600" dirty="0">
                <a:latin typeface="Times New Roman" panose="02020603050405020304" pitchFamily="18" charset="0"/>
                <a:cs typeface="Times New Roman" panose="02020603050405020304" pitchFamily="18" charset="0"/>
              </a:rPr>
              <a:t>This tiny Flame sensor infrared receiver module can use to detect flame or wavelength of the light source within 760nm~1100nm also useful for Lighter flame detect at the distance 80cm. We are going to use it to detect fire inside the lift.</a:t>
            </a:r>
          </a:p>
          <a:p>
            <a:pPr marL="355600" indent="0" algn="just" rtl="0">
              <a:buNone/>
              <a:defRPr/>
            </a:pPr>
            <a:endParaRPr lang="en-US" sz="1600" dirty="0">
              <a:latin typeface="Times New Roman" panose="02020603050405020304" pitchFamily="18" charset="0"/>
              <a:cs typeface="Times New Roman" panose="02020603050405020304" pitchFamily="18" charset="0"/>
            </a:endParaRPr>
          </a:p>
          <a:p>
            <a:pPr marL="355600" indent="0" algn="just" rtl="0">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Operating voltage 3.3V - 5V</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Wavelength: 760 nm - 1100 nm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range: up to 100 cm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angle: 60°</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Comparator chip LM393 makes module readings stable.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Fast Response Time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Sensitivity adjustable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detection range.</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1265" t="13637" r="8086" b="12739"/>
          <a:stretch/>
        </p:blipFill>
        <p:spPr>
          <a:xfrm rot="2825562">
            <a:off x="4786372" y="2342062"/>
            <a:ext cx="3709444" cy="3386371"/>
          </a:xfrm>
          <a:prstGeom prst="rect">
            <a:avLst/>
          </a:prstGeom>
        </p:spPr>
      </p:pic>
    </p:spTree>
    <p:extLst>
      <p:ext uri="{BB962C8B-B14F-4D97-AF65-F5344CB8AC3E}">
        <p14:creationId xmlns:p14="http://schemas.microsoft.com/office/powerpoint/2010/main" val="62844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25" marR="166370" indent="-285750"/>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25" marR="166370" indent="-285750">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25" marR="166370" indent="-285750">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534400" cy="6477000"/>
          </a:xfrm>
        </p:spPr>
        <p:txBody>
          <a:bodyPr/>
          <a:lstStyle/>
          <a:p>
            <a:pPr algn="just">
              <a:lnSpc>
                <a:spcPct val="150000"/>
              </a:lnSpc>
              <a:buFont typeface="+mj-lt"/>
              <a:buAutoNum type="arabicPeriod" startAt="16"/>
              <a:defRPr/>
            </a:pPr>
            <a:r>
              <a:rPr lang="en-US" sz="1600" b="1" dirty="0">
                <a:solidFill>
                  <a:srgbClr val="000000"/>
                </a:solidFill>
                <a:latin typeface="Times New Roman" panose="02020603050405020304" pitchFamily="18" charset="0"/>
                <a:cs typeface="Times New Roman" panose="02020603050405020304" pitchFamily="18" charset="0"/>
              </a:rPr>
              <a:t>Load cell with hx711 sensor:</a:t>
            </a:r>
            <a:endParaRPr lang="en-US" sz="1600" dirty="0">
              <a:solidFill>
                <a:srgbClr val="000000"/>
              </a:solidFill>
              <a:latin typeface="Times New Roman" panose="02020603050405020304" pitchFamily="18" charset="0"/>
              <a:cs typeface="Times New Roman" panose="02020603050405020304" pitchFamily="18" charset="0"/>
            </a:endParaRPr>
          </a:p>
          <a:p>
            <a:pPr marL="539750" indent="-180975" algn="just" rtl="0">
              <a:defRPr/>
            </a:pPr>
            <a:r>
              <a:rPr lang="en-US" sz="1600" dirty="0">
                <a:latin typeface="Times New Roman" panose="02020603050405020304" pitchFamily="18" charset="0"/>
                <a:cs typeface="Times New Roman" panose="02020603050405020304" pitchFamily="18" charset="0"/>
              </a:rPr>
              <a:t>This weighing Load Cell Sensor (sometimes called a strain gauge) can translate up to 1 kg of pressure (force) into an electrical signal. Each load cell is able to measure the electrical resistance that changes in response to, and proportional of, the strain (e.g. pressure or force) applied to the bar.</a:t>
            </a:r>
          </a:p>
          <a:p>
            <a:pPr marL="539750" indent="-180975" algn="just" rtl="0">
              <a:defRPr/>
            </a:pPr>
            <a:r>
              <a:rPr lang="en-US" sz="1600" dirty="0">
                <a:solidFill>
                  <a:srgbClr val="000000"/>
                </a:solidFill>
                <a:latin typeface="Times New Roman" panose="02020603050405020304" pitchFamily="18" charset="0"/>
                <a:cs typeface="Times New Roman" panose="02020603050405020304" pitchFamily="18" charset="0"/>
              </a:rPr>
              <a:t>The HX711 Dual-Channel 24 Bit Precision A/D weight Pressure Sensor is a Load Cell Amplifier breakout board, for the HX711 IC that allows us to easily read load cells to measure weight. We will be able to read the changes in the resistance of the load cell, and with some calibration. We are using it to measure whether lift has overweight or not.</a:t>
            </a:r>
          </a:p>
          <a:p>
            <a:pPr marL="358775" indent="0" algn="just" rtl="0">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marL="355600" indent="0" algn="just" rtl="0">
              <a:buNone/>
              <a:defRPr/>
            </a:pPr>
            <a:r>
              <a:rPr lang="en-US" sz="1600" dirty="0">
                <a:latin typeface="Times New Roman" panose="02020603050405020304" pitchFamily="18" charset="0"/>
                <a:cs typeface="Times New Roman" panose="02020603050405020304" pitchFamily="18" charset="0"/>
              </a:rPr>
              <a:t>Specifications:</a:t>
            </a:r>
            <a:endParaRPr lang="en-US" sz="1600" dirty="0">
              <a:solidFill>
                <a:srgbClr val="000000"/>
              </a:solidFill>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voltage: 5 - 10 VDC</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current: 10 mA</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Differential input voltage: ± 40 mV</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Data accuracy: 24 bit</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Refresh frequency: 10/80 Hz</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Temperature: -40 to +85 </a:t>
            </a:r>
            <a:r>
              <a:rPr lang="en-US" sz="1600" dirty="0">
                <a:latin typeface="Times New Roman" panose="02020603050405020304" pitchFamily="18" charset="0"/>
                <a:cs typeface="Times New Roman" panose="02020603050405020304" pitchFamily="18" charset="0"/>
              </a:rPr>
              <a:t>°C</a:t>
            </a:r>
            <a:endParaRPr lang="en-IN" sz="1600" dirty="0">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endParaRPr lang="en-IN" sz="1600" dirty="0">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endParaRPr lang="en-US" sz="1600" dirty="0">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704" t="10638" r="3704" b="10638"/>
          <a:stretch/>
        </p:blipFill>
        <p:spPr>
          <a:xfrm>
            <a:off x="4572000" y="2895600"/>
            <a:ext cx="4318000" cy="3886200"/>
          </a:xfrm>
          <a:prstGeom prst="rect">
            <a:avLst/>
          </a:prstGeom>
        </p:spPr>
      </p:pic>
    </p:spTree>
    <p:extLst>
      <p:ext uri="{BB962C8B-B14F-4D97-AF65-F5344CB8AC3E}">
        <p14:creationId xmlns:p14="http://schemas.microsoft.com/office/powerpoint/2010/main" val="1291582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84820" y="152400"/>
            <a:ext cx="4636815" cy="66173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Autofit/>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5787" y="152400"/>
            <a:ext cx="9144000" cy="6705600"/>
          </a:xfrm>
        </p:spPr>
        <p:txBody>
          <a:bodyPr>
            <a:noAutofit/>
          </a:bodyPr>
          <a:lstStyle/>
          <a:p>
            <a:pPr marL="342900" indent="-342900" algn="just">
              <a:buFont typeface="+mj-lt"/>
              <a:buAutoNum type="arabicPeriod"/>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Initialize the system.</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User enters into lift.</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Listen for a voice command from the user.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Monitor the current floor number using the Ultrasonic sensor.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lcd screen for monitoring purpose.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Repeat steps 2-12 until the system is shut down.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D61DD-6526-7A85-EA59-BBBDD29027FA}"/>
              </a:ext>
            </a:extLst>
          </p:cNvPr>
          <p:cNvSpPr>
            <a:spLocks noGrp="1"/>
          </p:cNvSpPr>
          <p:nvPr>
            <p:ph idx="1"/>
          </p:nvPr>
        </p:nvSpPr>
        <p:spPr>
          <a:xfrm>
            <a:off x="457200" y="914400"/>
            <a:ext cx="8229600" cy="5943600"/>
          </a:xfrm>
        </p:spPr>
        <p:txBody>
          <a:bodyPr/>
          <a:lstStyle/>
          <a:p>
            <a:pPr>
              <a:buFont typeface="+mj-lt"/>
              <a:buAutoNum type="arabicPeriod"/>
            </a:pPr>
            <a:r>
              <a:rPr lang="en-IN" sz="1600" b="1" dirty="0">
                <a:latin typeface="Times New Roman" panose="02020603050405020304" pitchFamily="18" charset="0"/>
                <a:cs typeface="Times New Roman" panose="02020603050405020304" pitchFamily="18" charset="0"/>
              </a:rPr>
              <a:t>Welcome screen:</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screen is seen during system initialization. It shows welcome message and temperature of lift motor. It is display on 16×2 LCD display with green backlight. </a:t>
            </a: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a:buFont typeface="+mj-lt"/>
              <a:buAutoNum type="arabicPeriod" startAt="2"/>
            </a:pPr>
            <a:r>
              <a:rPr lang="en-IN" sz="1600" b="1" dirty="0">
                <a:latin typeface="Times New Roman" panose="02020603050405020304" pitchFamily="18" charset="0"/>
                <a:cs typeface="Times New Roman" panose="02020603050405020304" pitchFamily="18" charset="0"/>
              </a:rPr>
              <a:t>Floor description screen:</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screen is seen when we call a certain floor. It is seen before and after the lift load check screen. It is useful for visual confirmation of called lift floor.</a:t>
            </a:r>
          </a:p>
          <a:p>
            <a:pPr lvl="1">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514350" indent="-514350">
              <a:buFont typeface="+mj-lt"/>
              <a:buAutoNum type="arabicPeriod" startAt="2"/>
            </a:pPr>
            <a:endParaRPr lang="en-IN"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93A7137-1B1E-84AA-E8ED-95C359A5A71A}"/>
              </a:ext>
            </a:extLst>
          </p:cNvPr>
          <p:cNvSpPr>
            <a:spLocks noGrp="1"/>
          </p:cNvSpPr>
          <p:nvPr>
            <p:ph type="title"/>
          </p:nvPr>
        </p:nvSpPr>
        <p:spPr>
          <a:xfrm>
            <a:off x="457200" y="0"/>
            <a:ext cx="8229600" cy="1143000"/>
          </a:xfrm>
        </p:spPr>
        <p:txBody>
          <a:bodyPr/>
          <a:lstStyle/>
          <a:p>
            <a:r>
              <a:rPr lang="en-IN" sz="4000"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0B9804C1-2DD9-192B-500E-6E14CB2527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3558"/>
          <a:stretch/>
        </p:blipFill>
        <p:spPr bwMode="auto">
          <a:xfrm>
            <a:off x="2315845" y="1794586"/>
            <a:ext cx="4008755" cy="1634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AA667F7-ED77-3B51-1D04-D264C3534F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4189" b="21754"/>
          <a:stretch/>
        </p:blipFill>
        <p:spPr bwMode="auto">
          <a:xfrm>
            <a:off x="2315845" y="4648200"/>
            <a:ext cx="4365786" cy="1983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265011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D61DD-6526-7A85-EA59-BBBDD29027FA}"/>
              </a:ext>
            </a:extLst>
          </p:cNvPr>
          <p:cNvSpPr>
            <a:spLocks noGrp="1"/>
          </p:cNvSpPr>
          <p:nvPr>
            <p:ph idx="1"/>
          </p:nvPr>
        </p:nvSpPr>
        <p:spPr>
          <a:xfrm>
            <a:off x="457200" y="533400"/>
            <a:ext cx="8229600" cy="6324600"/>
          </a:xfrm>
        </p:spPr>
        <p:txBody>
          <a:bodyPr/>
          <a:lstStyle/>
          <a:p>
            <a:pPr>
              <a:buFont typeface="+mj-lt"/>
              <a:buAutoNum type="arabicPeriod" startAt="3"/>
            </a:pPr>
            <a:r>
              <a:rPr lang="en-IN" sz="1600" b="1" dirty="0">
                <a:latin typeface="Times New Roman" panose="02020603050405020304" pitchFamily="18" charset="0"/>
                <a:cs typeface="Times New Roman" panose="02020603050405020304" pitchFamily="18" charset="0"/>
              </a:rPr>
              <a:t>Load check screen:</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This screen appear after floor description screen. It checks weight until microcontroller counts 500 increments. After that it either motor starts rotating or it shows lift overload.</a:t>
            </a:r>
          </a:p>
          <a:p>
            <a:pPr marL="514350" indent="-514350">
              <a:buFont typeface="+mj-lt"/>
              <a:buAutoNum type="arabicPeriod" startAt="3"/>
            </a:pP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startAt="3"/>
            </a:pPr>
            <a:endParaRPr lang="en-IN"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a:buFont typeface="+mj-lt"/>
              <a:buAutoNum type="arabicPeriod" startAt="4"/>
            </a:pPr>
            <a:r>
              <a:rPr lang="en-IN" sz="1600" b="1" dirty="0">
                <a:latin typeface="Times New Roman" panose="02020603050405020304" pitchFamily="18" charset="0"/>
                <a:cs typeface="Times New Roman" panose="02020603050405020304" pitchFamily="18" charset="0"/>
              </a:rPr>
              <a:t>Fire detection screen:</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screen appears when fire is detected near flame sensor. Due to fire, lift stop function triggers which stops lift immediately.</a:t>
            </a:r>
          </a:p>
          <a:p>
            <a:pPr lvl="1">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514350" indent="-514350">
              <a:buFont typeface="+mj-lt"/>
              <a:buAutoNum type="arabicPeriod" startAt="4"/>
            </a:pP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96A09B6-34D6-CA8B-83B8-5BB8EFA177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52" t="42238" r="5943" b="29824"/>
          <a:stretch/>
        </p:blipFill>
        <p:spPr bwMode="auto">
          <a:xfrm>
            <a:off x="2286000" y="1425388"/>
            <a:ext cx="4495800" cy="1851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8E56E787-1118-9048-F816-E4C50726EA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92" t="31480" r="11445" b="46591"/>
          <a:stretch/>
        </p:blipFill>
        <p:spPr bwMode="auto">
          <a:xfrm>
            <a:off x="2319759" y="4778188"/>
            <a:ext cx="4459739" cy="1851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14964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a:xfrm>
            <a:off x="457200" y="0"/>
            <a:ext cx="8229600" cy="1143000"/>
          </a:xfrm>
        </p:spPr>
        <p:txBody>
          <a:bodyPr/>
          <a:lstStyle/>
          <a:p>
            <a:r>
              <a:rPr lang="en-IN" sz="4000"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a:xfrm>
            <a:off x="0" y="1143000"/>
            <a:ext cx="9144000" cy="5715000"/>
          </a:xfrm>
        </p:spPr>
        <p:txBody>
          <a:bodyPr/>
          <a:lstStyle/>
          <a:p>
            <a:pPr marL="342900" lvl="0" indent="-342900" algn="just">
              <a:lnSpc>
                <a:spcPct val="150000"/>
              </a:lnSpc>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Enhanced Accessibility and Hygiene: Voice control simplifies operation, making the elevator user-friendly for all, while reducing germ transmission by eliminating the need for button presses.</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Safety: The system includes safety features such as load sensors, IR sensors, flame sensors, temperature sensors, and ultrasonic sensors, which can help to prevent accidents.</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Advanced Safety: Integrated sensors monitor critical parameters, ensuring immediate error handling and preventing accidents, guaranteeing a secure journey for passengers.</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Clear Communication and Emergency Response: Auditory feedback provides floor updates, while voice-activated emergency features enable swift communication with building management or emergency services, enhancing safety and convenience.</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mj-lt"/>
              <a:buAutoNum type="arabicPeriod"/>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Future-Proof Technology: The integration of voice control ensures adaptability to future advancements, prolonging the system's relevance and maximizing return on investment for building owners.</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endParaRPr lang="en-IN" dirty="0"/>
          </a:p>
        </p:txBody>
      </p:sp>
    </p:spTree>
    <p:extLst>
      <p:ext uri="{BB962C8B-B14F-4D97-AF65-F5344CB8AC3E}">
        <p14:creationId xmlns:p14="http://schemas.microsoft.com/office/powerpoint/2010/main" val="1493710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a:xfrm>
            <a:off x="304800" y="1447800"/>
            <a:ext cx="8610600" cy="5257796"/>
          </a:xfrm>
        </p:spPr>
        <p:txBody>
          <a:bodyPr/>
          <a:lstStyle/>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Complexity: Implementing voice recognition and multiple  sensors  can add complexity to the system and can also be little bit hard to program such complex hardware.</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algn="just">
              <a:lnSpc>
                <a:spcPct val="150000"/>
              </a:lnSpc>
              <a:buFont typeface="+mj-lt"/>
              <a:buAutoNum type="arabicPeriod"/>
            </a:pPr>
            <a:r>
              <a:rPr lang="en-US" sz="1800" dirty="0">
                <a:latin typeface="Times New Roman" panose="02020603050405020304" pitchFamily="18" charset="0"/>
                <a:cs typeface="Times New Roman" panose="02020603050405020304" pitchFamily="18" charset="0"/>
              </a:rPr>
              <a:t>Maintenance:	Advanced features	may	require	more	maintenance and troubleshooting and annual audit to check the working of lift.</a:t>
            </a:r>
            <a:endParaRPr lang="en-IN" sz="1800" dirty="0">
              <a:latin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Cost: The additional components and technology can increase the overall cost of the system, especially voice recognition modules are costly as well as they require high end hardware</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Voice recognition: Currently voice recognition is user dependent, so for user-independent voice recognition high end module is needed which increases system cost further.</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 Adaptation: Users may need time to adapt to voice commands and auditory feedback.</a:t>
            </a:r>
            <a:endParaRPr lang="en-IN" sz="1800" dirty="0">
              <a:effectLst/>
              <a:latin typeface="Times New Roman" panose="02020603050405020304" pitchFamily="18"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2733956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Application</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Hospitals: In hospitals, voice control can be helpful for patients and staff who may have difficulty using traditional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Hotels: Voice-operated lifts can be a luxurious and modern addition to hotels.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Residential buildings: Voice control can be a convenient option for people living in residential buildings, especially for those with disabilities.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Public buildings: Voice-operated lifts can be helpful in public buildings such as libraries and museums, where people may be carrying items or have difficulty using traditional buttons.</a:t>
            </a:r>
          </a:p>
          <a:p>
            <a:pPr algn="just"/>
            <a:endParaRPr lang="en-IN" dirty="0"/>
          </a:p>
        </p:txBody>
      </p:sp>
    </p:spTree>
    <p:extLst>
      <p:ext uri="{BB962C8B-B14F-4D97-AF65-F5344CB8AC3E}">
        <p14:creationId xmlns:p14="http://schemas.microsoft.com/office/powerpoint/2010/main" val="3646434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68F1-AE8B-EB98-3A74-544587E2362D}"/>
              </a:ext>
            </a:extLst>
          </p:cNvPr>
          <p:cNvSpPr>
            <a:spLocks noGrp="1"/>
          </p:cNvSpPr>
          <p:nvPr>
            <p:ph type="title"/>
          </p:nvPr>
        </p:nvSpPr>
        <p:spPr>
          <a:xfrm>
            <a:off x="457200" y="76200"/>
            <a:ext cx="8229600" cy="1143000"/>
          </a:xfrm>
        </p:spPr>
        <p:txBody>
          <a:bodyPr/>
          <a:lstStyle/>
          <a:p>
            <a:r>
              <a:rPr lang="en-IN" sz="4000" b="1"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2D8F9D0C-12DD-5180-9C64-741346B3AFD9}"/>
              </a:ext>
            </a:extLst>
          </p:cNvPr>
          <p:cNvSpPr>
            <a:spLocks noGrp="1"/>
          </p:cNvSpPr>
          <p:nvPr>
            <p:ph idx="1"/>
          </p:nvPr>
        </p:nvSpPr>
        <p:spPr>
          <a:xfrm>
            <a:off x="457200" y="1295400"/>
            <a:ext cx="8229600" cy="4953000"/>
          </a:xfrm>
        </p:spPr>
        <p:txBody>
          <a:bodyPr/>
          <a:lstStyle/>
          <a:p>
            <a:pPr algn="just">
              <a:spcAft>
                <a:spcPts val="1000"/>
              </a:spcAft>
            </a:pPr>
            <a:r>
              <a:rPr lang="en-IN" sz="1800" dirty="0">
                <a:effectLst/>
                <a:latin typeface="Times New Roman" panose="02020603050405020304" pitchFamily="18" charset="0"/>
                <a:ea typeface="DengXian" panose="02010600030101010101" pitchFamily="2" charset="-122"/>
                <a:cs typeface="Times New Roman" panose="02020603050405020304" pitchFamily="18" charset="0"/>
              </a:rPr>
              <a:t>Advanced safety features could analyse sensor data to predict potential problems before they occur, preventing breakdowns and ensuring a smooth ride. </a:t>
            </a:r>
          </a:p>
          <a:p>
            <a:pPr algn="just">
              <a:spcAft>
                <a:spcPts val="1000"/>
              </a:spcAft>
            </a:pPr>
            <a:r>
              <a:rPr lang="en-IN" sz="1800" dirty="0">
                <a:effectLst/>
                <a:latin typeface="Times New Roman" panose="02020603050405020304" pitchFamily="18" charset="0"/>
                <a:ea typeface="DengXian" panose="02010600030101010101" pitchFamily="2" charset="-122"/>
                <a:cs typeface="Times New Roman" panose="02020603050405020304" pitchFamily="18" charset="0"/>
              </a:rPr>
              <a:t>In case of emergencies, a two-way voice communication system would connect you directly with a designated responder, providing immediate assistance.</a:t>
            </a:r>
          </a:p>
          <a:p>
            <a:pPr algn="just">
              <a:spcAft>
                <a:spcPts val="1000"/>
              </a:spcAft>
            </a:pPr>
            <a:r>
              <a:rPr lang="en-IN" sz="1800" dirty="0">
                <a:effectLst/>
                <a:latin typeface="Times New Roman" panose="02020603050405020304" pitchFamily="18" charset="0"/>
                <a:ea typeface="DengXian" panose="02010600030101010101" pitchFamily="2" charset="-122"/>
                <a:cs typeface="Times New Roman" panose="02020603050405020304" pitchFamily="18" charset="0"/>
              </a:rPr>
              <a:t>The system could adapt to your preferences, offering calming music for a relaxing journey or informative announcements about upcoming events on your destination floor. Integration with smart devices would allow you to seamlessly call the lift using voice commands on your phone or wearable, further streamlining the process.</a:t>
            </a:r>
          </a:p>
          <a:p>
            <a:pPr algn="just">
              <a:spcAft>
                <a:spcPts val="1000"/>
              </a:spcAft>
            </a:pPr>
            <a:r>
              <a:rPr lang="en-IN" sz="1800" dirty="0">
                <a:effectLst/>
                <a:latin typeface="Times New Roman" panose="02020603050405020304" pitchFamily="18" charset="0"/>
                <a:ea typeface="DengXian" panose="02010600030101010101" pitchFamily="2" charset="-122"/>
                <a:cs typeface="Times New Roman" panose="02020603050405020304" pitchFamily="18" charset="0"/>
              </a:rPr>
              <a:t>The lift could even integrate with wheelchairs or other mobility aids, automatically adjusting its height to ensure a safe and comfortable entry and exit. Additionally, clear audio descriptions would detail all lift features and controls, catering to users with various needs.</a:t>
            </a:r>
          </a:p>
          <a:p>
            <a:pPr algn="just">
              <a:spcAft>
                <a:spcPts val="1000"/>
              </a:spcAft>
            </a:pPr>
            <a:r>
              <a:rPr lang="en-IN" sz="1800" dirty="0">
                <a:effectLst/>
                <a:latin typeface="Times New Roman" panose="02020603050405020304" pitchFamily="18" charset="0"/>
                <a:ea typeface="DengXian" panose="02010600030101010101" pitchFamily="2" charset="-122"/>
                <a:cs typeface="Times New Roman" panose="02020603050405020304" pitchFamily="18" charset="0"/>
              </a:rPr>
              <a:t>By focusing on these advancements, voice-operated lifts are poised to revolutionize how we travel within buildings. They won't just be a means of transportation, but an intelligent and user-friendly extension of the smart building experience.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600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533400" y="985421"/>
            <a:ext cx="7696200" cy="5262979"/>
          </a:xfrm>
          <a:prstGeom prst="rect">
            <a:avLst/>
          </a:prstGeom>
          <a:noFill/>
        </p:spPr>
        <p:txBody>
          <a:bodyPr wrap="square">
            <a:spAutoFit/>
          </a:bodyPr>
          <a:lstStyle/>
          <a:p>
            <a:pPr marL="342900" indent="-342900"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900" indent="-342900"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57204"/>
            <a:ext cx="7848600" cy="4770537"/>
          </a:xfrm>
          <a:prstGeom prst="rect">
            <a:avLst/>
          </a:prstGeom>
          <a:noFill/>
        </p:spPr>
        <p:txBody>
          <a:bodyPr wrap="square">
            <a:spAutoFit/>
          </a:bodyPr>
          <a:lstStyle/>
          <a:p>
            <a:pPr marL="342900" indent="-342900" algn="just">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900" indent="-342900" algn="just">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900" indent="-342900" algn="just">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900" indent="-342900" algn="just">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900" indent="-342900" algn="just">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a:t>
            </a:r>
            <a:r>
              <a:rPr lang="en-US" altLang="en-IN" sz="1600" dirty="0">
                <a:latin typeface="Times New Roman" panose="02020603050405020304" pitchFamily="18" charset="0"/>
                <a:cs typeface="Times New Roman" panose="02020603050405020304" pitchFamily="18" charset="0"/>
              </a:rPr>
              <a:t>lcd screen</a:t>
            </a:r>
            <a:r>
              <a:rPr lang="en-IN"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800">
              <a:lnSpc>
                <a:spcPct val="150000"/>
              </a:lnSpc>
              <a:spcBef>
                <a:spcPts val="750"/>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193802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lcd screen.</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661</TotalTime>
  <Words>4476</Words>
  <Application>Microsoft Office PowerPoint</Application>
  <PresentationFormat>On-screen Show (4:3)</PresentationFormat>
  <Paragraphs>466</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Symbol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Block diagram description</vt:lpstr>
      <vt:lpstr>PowerPoint Presentation</vt:lpstr>
      <vt:lpstr>Circuit Diagrams </vt:lpstr>
      <vt:lpstr>PowerPoint Presentation</vt:lpstr>
      <vt:lpstr>Prototype Image</vt:lpstr>
      <vt:lpstr>Hardware and Software Requirements</vt:lpstr>
      <vt:lpstr>Description of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vt:lpstr>
      <vt:lpstr>Detailed Algorithm</vt:lpstr>
      <vt:lpstr>Results</vt:lpstr>
      <vt:lpstr>PowerPoint Presentation</vt:lpstr>
      <vt:lpstr>Advantages</vt:lpstr>
      <vt:lpstr>Limitations</vt:lpstr>
      <vt:lpstr>Application</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835</cp:revision>
  <dcterms:created xsi:type="dcterms:W3CDTF">2016-01-13T12:24:00Z</dcterms:created>
  <dcterms:modified xsi:type="dcterms:W3CDTF">2024-05-31T16:49:20Z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1033-12.2.0.13359</vt:lpwstr>
  </property>
</Properties>
</file>